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4" r:id="rId6"/>
    <p:sldId id="266" r:id="rId7"/>
    <p:sldId id="260" r:id="rId8"/>
    <p:sldId id="261" r:id="rId9"/>
    <p:sldId id="262" r:id="rId10"/>
    <p:sldId id="263" r:id="rId11"/>
    <p:sldId id="265" r:id="rId12"/>
    <p:sldId id="267" r:id="rId13"/>
    <p:sldId id="268" r:id="rId14"/>
  </p:sldIdLst>
  <p:sldSz cx="14630400" cy="8229600"/>
  <p:notesSz cx="8229600" cy="14630400"/>
  <p:embeddedFontLst>
    <p:embeddedFont>
      <p:font typeface="Nunito Semi Bold" panose="020B0604020202020204" charset="0"/>
      <p:regular r:id="rId16"/>
    </p:embeddedFont>
    <p:embeddedFont>
      <p:font typeface="PT Sans" panose="020B0503020203020204" pitchFamily="34" charset="0"/>
      <p:regular r:id="rId17"/>
      <p:bold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20691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683544"/>
            <a:ext cx="7468553" cy="28160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Image-Based Recommendation System: Leveraging Pre-Trained Models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4858583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6324124" y="5510808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6201461" y="6432232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000" b="1" dirty="0">
                <a:solidFill>
                  <a:srgbClr val="FFFFFF"/>
                </a:solidFill>
                <a:latin typeface="Nunito Semi Bold" panose="020B0604020202020204" charset="0"/>
                <a:ea typeface="PT Sans" pitchFamily="34" charset="-122"/>
                <a:cs typeface="PT Sans" pitchFamily="34" charset="-120"/>
              </a:rPr>
              <a:t>Guided by </a:t>
            </a:r>
            <a:r>
              <a:rPr lang="en-US" sz="1850" dirty="0">
                <a:solidFill>
                  <a:srgbClr val="FFFFFF"/>
                </a:solidFill>
                <a:latin typeface="Nunito Semi Bold" panose="020B0604020202020204" charset="0"/>
                <a:ea typeface="PT Sans" pitchFamily="34" charset="-122"/>
                <a:cs typeface="PT Sans" pitchFamily="34" charset="-120"/>
              </a:rPr>
              <a:t>: Anil Shaw </a:t>
            </a:r>
          </a:p>
          <a:p>
            <a:pPr marL="0" indent="0">
              <a:lnSpc>
                <a:spcPts val="3000"/>
              </a:lnSpc>
              <a:buNone/>
            </a:pPr>
            <a:endParaRPr lang="en-US" sz="185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CF0489-96DE-9617-3D55-7FFA2858110B}"/>
              </a:ext>
            </a:extLst>
          </p:cNvPr>
          <p:cNvSpPr txBox="1"/>
          <p:nvPr/>
        </p:nvSpPr>
        <p:spPr>
          <a:xfrm>
            <a:off x="12188283" y="5938093"/>
            <a:ext cx="3813718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b="1" dirty="0">
                <a:solidFill>
                  <a:schemeClr val="bg1"/>
                </a:solidFill>
                <a:latin typeface="Nunito Semi Bold" panose="020B0604020202020204" charset="0"/>
              </a:rPr>
              <a:t>Team Member’s </a:t>
            </a:r>
            <a:r>
              <a:rPr lang="en-AU" dirty="0">
                <a:solidFill>
                  <a:schemeClr val="bg1"/>
                </a:solidFill>
                <a:latin typeface="Nunito Semi Bold" panose="020B0604020202020204" charset="0"/>
              </a:rPr>
              <a:t>:</a:t>
            </a:r>
          </a:p>
          <a:p>
            <a:r>
              <a:rPr lang="en-AU" dirty="0" err="1">
                <a:solidFill>
                  <a:schemeClr val="bg1"/>
                </a:solidFill>
                <a:latin typeface="Nunito Semi Bold" panose="020B0604020202020204" charset="0"/>
              </a:rPr>
              <a:t>Eldho</a:t>
            </a:r>
            <a:r>
              <a:rPr lang="en-AU" dirty="0">
                <a:solidFill>
                  <a:schemeClr val="bg1"/>
                </a:solidFill>
                <a:latin typeface="Nunito Semi Bold" panose="020B0604020202020204" charset="0"/>
              </a:rPr>
              <a:t> Alias</a:t>
            </a:r>
          </a:p>
          <a:p>
            <a:r>
              <a:rPr lang="en-AU" dirty="0">
                <a:solidFill>
                  <a:schemeClr val="bg1"/>
                </a:solidFill>
                <a:latin typeface="Nunito Semi Bold" panose="020B0604020202020204" charset="0"/>
              </a:rPr>
              <a:t>Bharat</a:t>
            </a:r>
          </a:p>
          <a:p>
            <a:r>
              <a:rPr lang="en-AU" dirty="0" err="1">
                <a:solidFill>
                  <a:schemeClr val="bg1"/>
                </a:solidFill>
                <a:latin typeface="Nunito Semi Bold" panose="020B0604020202020204" charset="0"/>
              </a:rPr>
              <a:t>Varsini</a:t>
            </a:r>
            <a:endParaRPr lang="en-AU" dirty="0">
              <a:solidFill>
                <a:schemeClr val="bg1"/>
              </a:solidFill>
              <a:latin typeface="Nunito Semi Bold" panose="020B0604020202020204" charset="0"/>
            </a:endParaRPr>
          </a:p>
          <a:p>
            <a:r>
              <a:rPr lang="en-AU" dirty="0">
                <a:solidFill>
                  <a:schemeClr val="bg1"/>
                </a:solidFill>
                <a:latin typeface="Nunito Semi Bold" panose="020B0604020202020204" charset="0"/>
              </a:rPr>
              <a:t>Sakshi</a:t>
            </a:r>
          </a:p>
          <a:p>
            <a:r>
              <a:rPr lang="en-AU" dirty="0" err="1">
                <a:solidFill>
                  <a:schemeClr val="bg1"/>
                </a:solidFill>
                <a:latin typeface="Nunito Semi Bold" panose="020B0604020202020204" charset="0"/>
              </a:rPr>
              <a:t>Monish</a:t>
            </a:r>
            <a:endParaRPr lang="en-AU" dirty="0">
              <a:solidFill>
                <a:schemeClr val="bg1"/>
              </a:solidFill>
              <a:latin typeface="Nunito Semi Bold" panose="020B060402020202020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16650" y="641628"/>
            <a:ext cx="9567505" cy="686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Evaluating Recommendation Accuracy</a:t>
            </a:r>
            <a:endParaRPr lang="en-US" sz="43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650" y="1677710"/>
            <a:ext cx="583287" cy="58328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16650" y="2494240"/>
            <a:ext cx="2744986" cy="3431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Cosine Similarity</a:t>
            </a:r>
            <a:endParaRPr lang="en-US" sz="2150" dirty="0"/>
          </a:p>
        </p:txBody>
      </p:sp>
      <p:sp>
        <p:nvSpPr>
          <p:cNvPr id="5" name="Text 2"/>
          <p:cNvSpPr/>
          <p:nvPr/>
        </p:nvSpPr>
        <p:spPr>
          <a:xfrm>
            <a:off x="816650" y="2977277"/>
            <a:ext cx="4099084" cy="11201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Measures the closeness between image embeddings to ensure precise recommendations.</a:t>
            </a:r>
            <a:endParaRPr lang="en-US" sz="18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5658" y="1677710"/>
            <a:ext cx="583287" cy="583287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65658" y="2494240"/>
            <a:ext cx="3572113" cy="3431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Feature Embedding Analysis</a:t>
            </a:r>
            <a:endParaRPr lang="en-US" sz="2150" dirty="0"/>
          </a:p>
        </p:txBody>
      </p:sp>
      <p:sp>
        <p:nvSpPr>
          <p:cNvPr id="8" name="Text 4"/>
          <p:cNvSpPr/>
          <p:nvPr/>
        </p:nvSpPr>
        <p:spPr>
          <a:xfrm>
            <a:off x="5265658" y="2977277"/>
            <a:ext cx="4099084" cy="11201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Visual inspection of extracted embeddings to verify meaningful grouping of similar items.</a:t>
            </a:r>
            <a:endParaRPr lang="en-US" sz="18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4667" y="1677710"/>
            <a:ext cx="583287" cy="583287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714667" y="2494240"/>
            <a:ext cx="2744986" cy="3431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Top-N Accuracy</a:t>
            </a:r>
            <a:endParaRPr lang="en-US" sz="2150" dirty="0"/>
          </a:p>
        </p:txBody>
      </p:sp>
      <p:sp>
        <p:nvSpPr>
          <p:cNvPr id="11" name="Text 6"/>
          <p:cNvSpPr/>
          <p:nvPr/>
        </p:nvSpPr>
        <p:spPr>
          <a:xfrm>
            <a:off x="9714667" y="2977277"/>
            <a:ext cx="4099084" cy="11201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Evaluates if the correct recommendations appear within the top results displayed to users.</a:t>
            </a:r>
            <a:endParaRPr lang="en-US" sz="180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6650" y="4797385"/>
            <a:ext cx="583287" cy="583287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816650" y="5613916"/>
            <a:ext cx="3175040" cy="3431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Cross-Model Comparison</a:t>
            </a:r>
            <a:endParaRPr lang="en-US" sz="2150" dirty="0"/>
          </a:p>
        </p:txBody>
      </p:sp>
      <p:sp>
        <p:nvSpPr>
          <p:cNvPr id="14" name="Text 8"/>
          <p:cNvSpPr/>
          <p:nvPr/>
        </p:nvSpPr>
        <p:spPr>
          <a:xfrm>
            <a:off x="816650" y="6096953"/>
            <a:ext cx="4099084" cy="14935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Results from VGG16, MobileNet, and ResNet are compared to identify the most effective model for accurate predictions.</a:t>
            </a:r>
            <a:endParaRPr lang="en-US" sz="18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812840"/>
            <a:ext cx="10666928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Results : Results of the Recommendation.</a:t>
            </a:r>
            <a:endParaRPr lang="en-US" sz="44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7593" y="1766173"/>
            <a:ext cx="10775897" cy="587252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37724" y="6252448"/>
            <a:ext cx="3379470" cy="422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300"/>
              </a:lnSpc>
              <a:buNone/>
            </a:pPr>
            <a:endParaRPr lang="en-US" sz="2650" dirty="0"/>
          </a:p>
        </p:txBody>
      </p:sp>
      <p:sp>
        <p:nvSpPr>
          <p:cNvPr id="5" name="Text 2"/>
          <p:cNvSpPr/>
          <p:nvPr/>
        </p:nvSpPr>
        <p:spPr>
          <a:xfrm>
            <a:off x="837724" y="7033736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endParaRPr lang="en-US" sz="18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980724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 Future Scope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3163372"/>
            <a:ext cx="3554730" cy="7898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6200"/>
              </a:lnSpc>
              <a:buNone/>
            </a:pPr>
            <a:r>
              <a:rPr lang="en-US" sz="6200" dirty="0">
                <a:solidFill>
                  <a:srgbClr val="F2B42D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1</a:t>
            </a:r>
            <a:endParaRPr lang="en-US" sz="6200" dirty="0"/>
          </a:p>
        </p:txBody>
      </p:sp>
      <p:sp>
        <p:nvSpPr>
          <p:cNvPr id="5" name="Text 2"/>
          <p:cNvSpPr/>
          <p:nvPr/>
        </p:nvSpPr>
        <p:spPr>
          <a:xfrm>
            <a:off x="837724" y="4252317"/>
            <a:ext cx="3554730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Real-Time Recommendations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837724" y="5099804"/>
            <a:ext cx="3554730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Optimizing the system to provide instant recommendations during online shopping.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4751427" y="3163372"/>
            <a:ext cx="3554849" cy="7898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6200"/>
              </a:lnSpc>
              <a:buNone/>
            </a:pPr>
            <a:r>
              <a:rPr lang="en-US" sz="6200" dirty="0">
                <a:solidFill>
                  <a:srgbClr val="D7425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2</a:t>
            </a:r>
            <a:endParaRPr lang="en-US" sz="6200" dirty="0"/>
          </a:p>
        </p:txBody>
      </p:sp>
      <p:sp>
        <p:nvSpPr>
          <p:cNvPr id="8" name="Text 5"/>
          <p:cNvSpPr/>
          <p:nvPr/>
        </p:nvSpPr>
        <p:spPr>
          <a:xfrm>
            <a:off x="5120759" y="425231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Trend Prediction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751427" y="4747855"/>
            <a:ext cx="3554849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Using time-series analysis to predict future fashion tre</a:t>
            </a:r>
            <a:endParaRPr lang="en-US" sz="18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400419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                            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581245" y="3854232"/>
            <a:ext cx="9643229" cy="9715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7650"/>
              </a:lnSpc>
              <a:buNone/>
            </a:pPr>
            <a:r>
              <a:rPr lang="en-US" sz="61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                       THANK YOU !</a:t>
            </a:r>
            <a:endParaRPr lang="en-US" sz="6100" dirty="0"/>
          </a:p>
        </p:txBody>
      </p:sp>
      <p:sp>
        <p:nvSpPr>
          <p:cNvPr id="4" name="Text 2"/>
          <p:cNvSpPr/>
          <p:nvPr/>
        </p:nvSpPr>
        <p:spPr>
          <a:xfrm>
            <a:off x="837724" y="4793933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837724" y="5446157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endParaRPr lang="en-US" sz="18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0"/>
            <a:ext cx="73152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524833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CONTENT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2587823"/>
            <a:ext cx="56397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Font typeface="+mj-lt"/>
              <a:buAutoNum type="arabicPeriod"/>
            </a:pPr>
            <a:r>
              <a:rPr lang="en-US" sz="1850" dirty="0">
                <a:solidFill>
                  <a:srgbClr val="FFFFFF"/>
                </a:solidFill>
                <a:latin typeface="Nunito Semi Bold" panose="020B0604020202020204" charset="0"/>
                <a:ea typeface="PT Sans" pitchFamily="34" charset="-122"/>
                <a:cs typeface="PT Sans" pitchFamily="34" charset="-120"/>
              </a:rPr>
              <a:t>Introduction</a:t>
            </a:r>
            <a:endParaRPr lang="en-US" sz="1850" dirty="0">
              <a:latin typeface="Nunito Semi Bold" panose="020B0604020202020204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837724" y="3054548"/>
            <a:ext cx="56397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Font typeface="+mj-lt"/>
              <a:buAutoNum type="arabicPeriod" startAt="2"/>
            </a:pPr>
            <a:r>
              <a:rPr lang="en-US" sz="1850" dirty="0">
                <a:solidFill>
                  <a:srgbClr val="FFFFFF"/>
                </a:solidFill>
                <a:latin typeface="Nunito Semi Bold" panose="020B0604020202020204" charset="0"/>
              </a:rPr>
              <a:t>Overview of AI in Fashion</a:t>
            </a:r>
            <a:endParaRPr lang="en-US" sz="1850" dirty="0">
              <a:latin typeface="Nunito Semi Bold" panose="020B060402020202020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837724" y="3521273"/>
            <a:ext cx="56397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Font typeface="+mj-lt"/>
              <a:buAutoNum type="arabicPeriod" startAt="3"/>
            </a:pPr>
            <a:r>
              <a:rPr lang="en-US" sz="1850" dirty="0">
                <a:solidFill>
                  <a:srgbClr val="FFFFFF"/>
                </a:solidFill>
                <a:latin typeface="Nunito Semi Bold" panose="020B0604020202020204" charset="0"/>
                <a:ea typeface="PT Sans" pitchFamily="34" charset="-122"/>
                <a:cs typeface="PT Sans" pitchFamily="34" charset="-120"/>
              </a:rPr>
              <a:t>Preprocessing Techniques</a:t>
            </a:r>
            <a:endParaRPr lang="en-US" sz="1850" dirty="0">
              <a:latin typeface="Nunito Semi Bold" panose="020B060402020202020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837724" y="3987998"/>
            <a:ext cx="56397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Font typeface="+mj-lt"/>
              <a:buAutoNum type="arabicPeriod" startAt="4"/>
            </a:pPr>
            <a:r>
              <a:rPr lang="en-US" sz="1850" dirty="0">
                <a:solidFill>
                  <a:srgbClr val="FFFFFF"/>
                </a:solidFill>
                <a:latin typeface="Nunito Semi Bold" panose="020B0604020202020204" charset="0"/>
                <a:ea typeface="PT Sans" pitchFamily="34" charset="-122"/>
                <a:cs typeface="PT Sans" pitchFamily="34" charset="-120"/>
              </a:rPr>
              <a:t>Recommendation Systems</a:t>
            </a:r>
            <a:endParaRPr lang="en-US" sz="1850" dirty="0">
              <a:latin typeface="Nunito Semi Bold" panose="020B0604020202020204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837724" y="4454723"/>
            <a:ext cx="56397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Font typeface="+mj-lt"/>
              <a:buAutoNum type="arabicPeriod" startAt="5"/>
            </a:pPr>
            <a:r>
              <a:rPr lang="en-US" sz="1850" dirty="0">
                <a:solidFill>
                  <a:srgbClr val="FFFFFF"/>
                </a:solidFill>
                <a:latin typeface="Nunito Semi Bold" panose="020B0604020202020204" charset="0"/>
                <a:ea typeface="MS UI Gothic" panose="020B0600070205080204" pitchFamily="34" charset="-128"/>
              </a:rPr>
              <a:t>Personalized  Recommendation</a:t>
            </a:r>
            <a:endParaRPr lang="en-US" sz="1850" dirty="0">
              <a:latin typeface="Nunito Semi Bold" panose="020B0604020202020204" charset="0"/>
              <a:ea typeface="MS UI Gothic" panose="020B0600070205080204" pitchFamily="34" charset="-128"/>
            </a:endParaRPr>
          </a:p>
        </p:txBody>
      </p:sp>
      <p:sp>
        <p:nvSpPr>
          <p:cNvPr id="9" name="Text 6"/>
          <p:cNvSpPr/>
          <p:nvPr/>
        </p:nvSpPr>
        <p:spPr>
          <a:xfrm>
            <a:off x="837724" y="4921448"/>
            <a:ext cx="56397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Font typeface="+mj-lt"/>
              <a:buAutoNum type="arabicPeriod" startAt="6"/>
            </a:pPr>
            <a:r>
              <a:rPr lang="en-US" sz="1850" dirty="0">
                <a:solidFill>
                  <a:srgbClr val="FFFFFF"/>
                </a:solidFill>
                <a:latin typeface="Nunito Semi Bold" panose="020B0604020202020204" charset="0"/>
              </a:rPr>
              <a:t>Computing Cosine Similarity</a:t>
            </a:r>
            <a:endParaRPr lang="en-US" sz="1850" dirty="0">
              <a:latin typeface="Nunito Semi Bold" panose="020B0604020202020204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837724" y="5388173"/>
            <a:ext cx="56397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Font typeface="+mj-lt"/>
              <a:buAutoNum type="arabicPeriod" startAt="7"/>
            </a:pPr>
            <a:r>
              <a:rPr lang="en-US" sz="1850" dirty="0">
                <a:solidFill>
                  <a:srgbClr val="FFFFFF"/>
                </a:solidFill>
                <a:latin typeface="Nunito Semi Bold" panose="020B0604020202020204" charset="0"/>
                <a:ea typeface="PT Sans" pitchFamily="34" charset="-122"/>
                <a:cs typeface="PT Sans" pitchFamily="34" charset="-120"/>
              </a:rPr>
              <a:t>Pre-trained Models </a:t>
            </a:r>
            <a:endParaRPr lang="en-US" sz="1850" dirty="0">
              <a:latin typeface="Nunito Semi Bold" panose="020B0604020202020204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837724" y="5854898"/>
            <a:ext cx="56397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Font typeface="+mj-lt"/>
              <a:buAutoNum type="arabicPeriod" startAt="8"/>
            </a:pPr>
            <a:r>
              <a:rPr lang="en-US" sz="1850" dirty="0">
                <a:solidFill>
                  <a:srgbClr val="FFFFFF"/>
                </a:solidFill>
                <a:latin typeface="Nunito Semi Bold" panose="020B0604020202020204" charset="0"/>
              </a:rPr>
              <a:t>Feature Extraction for Generating image Embeddings</a:t>
            </a:r>
            <a:endParaRPr lang="en-US" sz="1850" dirty="0">
              <a:latin typeface="Nunito Semi Bold" panose="020B0604020202020204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837724" y="6321623"/>
            <a:ext cx="5406959" cy="11831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ct val="150000"/>
              </a:lnSpc>
              <a:buSzPct val="100000"/>
              <a:buFont typeface="+mj-lt"/>
              <a:buAutoNum type="arabicPeriod" startAt="9"/>
            </a:pPr>
            <a:r>
              <a:rPr lang="en-US" sz="1850" dirty="0">
                <a:solidFill>
                  <a:srgbClr val="FFFFFF"/>
                </a:solidFill>
                <a:latin typeface="Nunito Semi Bold" panose="020B0604020202020204" charset="0"/>
              </a:rPr>
              <a:t>Evaluating Recommendation Accuracy</a:t>
            </a:r>
          </a:p>
          <a:p>
            <a:pPr algn="l">
              <a:lnSpc>
                <a:spcPct val="150000"/>
              </a:lnSpc>
              <a:buSzPct val="100000"/>
            </a:pPr>
            <a:endParaRPr lang="en-US" sz="1850" dirty="0">
              <a:latin typeface="Nunito Semi Bold" panose="020B060402020202020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543764"/>
            <a:ext cx="1089791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The Transformative Power of AI in Fashion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2606754"/>
            <a:ext cx="336101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Overview of Al in Fashion: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3317677"/>
            <a:ext cx="12954952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Al technologies like machine learning, deep learning, and natural language processing are transforming the fashion industry by enabling personalized experiences. Recommender systems in fashion e-commerce predict user preferences, enhancing user experience and boosting sales.Personalized Experiences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837724" y="4825722"/>
            <a:ext cx="7254240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Importance of Recommendation Systems in the Industry: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837724" y="5536644"/>
            <a:ext cx="12954952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Recommender systems use collaborative filtering (user-llem Interactions) and content-based filtering (item features) to make personalized predictions. Hybrid models, which combine both methods, offer more accurate recommendations by leveraging user interaction data and item metadata.</a:t>
            </a:r>
            <a:endParaRPr lang="en-US" sz="18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7952" y="709970"/>
            <a:ext cx="12093893" cy="6369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000"/>
              </a:lnSpc>
              <a:buNone/>
            </a:pPr>
            <a:r>
              <a:rPr lang="en-US" sz="40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Building the Image-Based Recommendation System</a:t>
            </a:r>
            <a:endParaRPr lang="en-US" sz="4000" dirty="0"/>
          </a:p>
        </p:txBody>
      </p:sp>
      <p:sp>
        <p:nvSpPr>
          <p:cNvPr id="3" name="Shape 1"/>
          <p:cNvSpPr/>
          <p:nvPr/>
        </p:nvSpPr>
        <p:spPr>
          <a:xfrm>
            <a:off x="7299960" y="1780103"/>
            <a:ext cx="30480" cy="5739408"/>
          </a:xfrm>
          <a:prstGeom prst="roundRect">
            <a:avLst>
              <a:gd name="adj" fmla="val 1065861"/>
            </a:avLst>
          </a:prstGeom>
          <a:solidFill>
            <a:srgbClr val="FFFFFF">
              <a:alpha val="24000"/>
            </a:srgbClr>
          </a:solidFill>
          <a:ln/>
        </p:spPr>
      </p:sp>
      <p:sp>
        <p:nvSpPr>
          <p:cNvPr id="4" name="Shape 2"/>
          <p:cNvSpPr/>
          <p:nvPr/>
        </p:nvSpPr>
        <p:spPr>
          <a:xfrm>
            <a:off x="6344126" y="2252067"/>
            <a:ext cx="757952" cy="30480"/>
          </a:xfrm>
          <a:prstGeom prst="roundRect">
            <a:avLst>
              <a:gd name="adj" fmla="val 1065861"/>
            </a:avLst>
          </a:prstGeom>
          <a:solidFill>
            <a:srgbClr val="F2B42D"/>
          </a:solidFill>
          <a:ln/>
        </p:spPr>
      </p:sp>
      <p:sp>
        <p:nvSpPr>
          <p:cNvPr id="5" name="Shape 3"/>
          <p:cNvSpPr/>
          <p:nvPr/>
        </p:nvSpPr>
        <p:spPr>
          <a:xfrm>
            <a:off x="7071598" y="2023705"/>
            <a:ext cx="487204" cy="487204"/>
          </a:xfrm>
          <a:prstGeom prst="roundRect">
            <a:avLst>
              <a:gd name="adj" fmla="val 66681"/>
            </a:avLst>
          </a:prstGeom>
          <a:solidFill>
            <a:srgbClr val="00002E"/>
          </a:solidFill>
          <a:ln w="22860">
            <a:solidFill>
              <a:srgbClr val="F2B42D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7223403" y="2114431"/>
            <a:ext cx="183475" cy="3057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1</a:t>
            </a:r>
            <a:endParaRPr lang="en-US" sz="2400" dirty="0"/>
          </a:p>
        </p:txBody>
      </p:sp>
      <p:sp>
        <p:nvSpPr>
          <p:cNvPr id="7" name="Text 5"/>
          <p:cNvSpPr/>
          <p:nvPr/>
        </p:nvSpPr>
        <p:spPr>
          <a:xfrm>
            <a:off x="1242893" y="1996678"/>
            <a:ext cx="4881205" cy="318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5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Step 1: Data Collection and Preprocessing</a:t>
            </a:r>
            <a:endParaRPr lang="en-US" sz="2000" dirty="0"/>
          </a:p>
        </p:txBody>
      </p:sp>
      <p:sp>
        <p:nvSpPr>
          <p:cNvPr id="8" name="Text 6"/>
          <p:cNvSpPr/>
          <p:nvPr/>
        </p:nvSpPr>
        <p:spPr>
          <a:xfrm>
            <a:off x="757952" y="2445068"/>
            <a:ext cx="5366147" cy="6929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70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Gather a diverse dataset of clothing images and associated metadata.</a:t>
            </a:r>
            <a:endParaRPr lang="en-US" sz="1700" dirty="0"/>
          </a:p>
        </p:txBody>
      </p:sp>
      <p:sp>
        <p:nvSpPr>
          <p:cNvPr id="9" name="Shape 7"/>
          <p:cNvSpPr/>
          <p:nvPr/>
        </p:nvSpPr>
        <p:spPr>
          <a:xfrm>
            <a:off x="7528322" y="3334941"/>
            <a:ext cx="757952" cy="30480"/>
          </a:xfrm>
          <a:prstGeom prst="roundRect">
            <a:avLst>
              <a:gd name="adj" fmla="val 1065861"/>
            </a:avLst>
          </a:prstGeom>
          <a:solidFill>
            <a:srgbClr val="D7425E"/>
          </a:solidFill>
          <a:ln/>
        </p:spPr>
      </p:sp>
      <p:sp>
        <p:nvSpPr>
          <p:cNvPr id="10" name="Shape 8"/>
          <p:cNvSpPr/>
          <p:nvPr/>
        </p:nvSpPr>
        <p:spPr>
          <a:xfrm>
            <a:off x="7071598" y="3106579"/>
            <a:ext cx="487204" cy="487204"/>
          </a:xfrm>
          <a:prstGeom prst="roundRect">
            <a:avLst>
              <a:gd name="adj" fmla="val 66681"/>
            </a:avLst>
          </a:prstGeom>
          <a:solidFill>
            <a:srgbClr val="00002E"/>
          </a:solidFill>
          <a:ln w="22860">
            <a:solidFill>
              <a:srgbClr val="D7425E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7223403" y="3197304"/>
            <a:ext cx="183475" cy="3057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2</a:t>
            </a:r>
            <a:endParaRPr lang="en-US" sz="2400" dirty="0"/>
          </a:p>
        </p:txBody>
      </p:sp>
      <p:sp>
        <p:nvSpPr>
          <p:cNvPr id="12" name="Text 10"/>
          <p:cNvSpPr/>
          <p:nvPr/>
        </p:nvSpPr>
        <p:spPr>
          <a:xfrm>
            <a:off x="8506301" y="3079552"/>
            <a:ext cx="4145161" cy="318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Step 2: Pre-trained Model Selection</a:t>
            </a:r>
            <a:endParaRPr lang="en-US" sz="2000" dirty="0"/>
          </a:p>
        </p:txBody>
      </p:sp>
      <p:sp>
        <p:nvSpPr>
          <p:cNvPr id="13" name="Text 11"/>
          <p:cNvSpPr/>
          <p:nvPr/>
        </p:nvSpPr>
        <p:spPr>
          <a:xfrm>
            <a:off x="8506301" y="3527941"/>
            <a:ext cx="5366147" cy="6929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Choose a suitable pre-trained model like VGG16, MobileNet, or ResNet.</a:t>
            </a:r>
            <a:endParaRPr lang="en-US" sz="1700" dirty="0"/>
          </a:p>
        </p:txBody>
      </p:sp>
      <p:sp>
        <p:nvSpPr>
          <p:cNvPr id="14" name="Shape 12"/>
          <p:cNvSpPr/>
          <p:nvPr/>
        </p:nvSpPr>
        <p:spPr>
          <a:xfrm>
            <a:off x="6344126" y="4309467"/>
            <a:ext cx="757952" cy="30480"/>
          </a:xfrm>
          <a:prstGeom prst="roundRect">
            <a:avLst>
              <a:gd name="adj" fmla="val 1065861"/>
            </a:avLst>
          </a:prstGeom>
          <a:solidFill>
            <a:srgbClr val="DD785E"/>
          </a:solidFill>
          <a:ln/>
        </p:spPr>
      </p:sp>
      <p:sp>
        <p:nvSpPr>
          <p:cNvPr id="15" name="Shape 13"/>
          <p:cNvSpPr/>
          <p:nvPr/>
        </p:nvSpPr>
        <p:spPr>
          <a:xfrm>
            <a:off x="7071598" y="4081105"/>
            <a:ext cx="487204" cy="487204"/>
          </a:xfrm>
          <a:prstGeom prst="roundRect">
            <a:avLst>
              <a:gd name="adj" fmla="val 66681"/>
            </a:avLst>
          </a:prstGeom>
          <a:solidFill>
            <a:srgbClr val="00002E"/>
          </a:solidFill>
          <a:ln w="22860">
            <a:solidFill>
              <a:srgbClr val="DD785E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7223403" y="4171831"/>
            <a:ext cx="183475" cy="3057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3</a:t>
            </a:r>
            <a:endParaRPr lang="en-US" sz="2400" dirty="0"/>
          </a:p>
        </p:txBody>
      </p:sp>
      <p:sp>
        <p:nvSpPr>
          <p:cNvPr id="17" name="Text 15"/>
          <p:cNvSpPr/>
          <p:nvPr/>
        </p:nvSpPr>
        <p:spPr>
          <a:xfrm>
            <a:off x="3118604" y="4054078"/>
            <a:ext cx="3005495" cy="318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5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Step 3: Feature Extraction</a:t>
            </a:r>
            <a:endParaRPr lang="en-US" sz="2000" dirty="0"/>
          </a:p>
        </p:txBody>
      </p:sp>
      <p:sp>
        <p:nvSpPr>
          <p:cNvPr id="18" name="Text 16"/>
          <p:cNvSpPr/>
          <p:nvPr/>
        </p:nvSpPr>
        <p:spPr>
          <a:xfrm>
            <a:off x="757952" y="4502468"/>
            <a:ext cx="5366147" cy="346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0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Generate image embeddings representing visual features.</a:t>
            </a:r>
            <a:endParaRPr lang="en-US" sz="1700" dirty="0"/>
          </a:p>
        </p:txBody>
      </p:sp>
      <p:sp>
        <p:nvSpPr>
          <p:cNvPr id="19" name="Shape 17"/>
          <p:cNvSpPr/>
          <p:nvPr/>
        </p:nvSpPr>
        <p:spPr>
          <a:xfrm>
            <a:off x="7528322" y="5284113"/>
            <a:ext cx="757952" cy="30480"/>
          </a:xfrm>
          <a:prstGeom prst="roundRect">
            <a:avLst>
              <a:gd name="adj" fmla="val 1065861"/>
            </a:avLst>
          </a:prstGeom>
          <a:solidFill>
            <a:srgbClr val="48A8E2"/>
          </a:solidFill>
          <a:ln/>
        </p:spPr>
      </p:sp>
      <p:sp>
        <p:nvSpPr>
          <p:cNvPr id="20" name="Shape 18"/>
          <p:cNvSpPr/>
          <p:nvPr/>
        </p:nvSpPr>
        <p:spPr>
          <a:xfrm>
            <a:off x="7071598" y="5055751"/>
            <a:ext cx="487204" cy="487204"/>
          </a:xfrm>
          <a:prstGeom prst="roundRect">
            <a:avLst>
              <a:gd name="adj" fmla="val 66681"/>
            </a:avLst>
          </a:prstGeom>
          <a:solidFill>
            <a:srgbClr val="00002E"/>
          </a:solidFill>
          <a:ln w="22860">
            <a:solidFill>
              <a:srgbClr val="48A8E2"/>
            </a:solidFill>
            <a:prstDash val="solid"/>
          </a:ln>
        </p:spPr>
      </p:sp>
      <p:sp>
        <p:nvSpPr>
          <p:cNvPr id="21" name="Text 19"/>
          <p:cNvSpPr/>
          <p:nvPr/>
        </p:nvSpPr>
        <p:spPr>
          <a:xfrm>
            <a:off x="7223403" y="5146477"/>
            <a:ext cx="183475" cy="3057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4</a:t>
            </a:r>
            <a:endParaRPr lang="en-US" sz="2400" dirty="0"/>
          </a:p>
        </p:txBody>
      </p:sp>
      <p:sp>
        <p:nvSpPr>
          <p:cNvPr id="22" name="Text 20"/>
          <p:cNvSpPr/>
          <p:nvPr/>
        </p:nvSpPr>
        <p:spPr>
          <a:xfrm>
            <a:off x="8506301" y="5028724"/>
            <a:ext cx="3360539" cy="318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Step 4: Similarity Calculation</a:t>
            </a:r>
            <a:endParaRPr lang="en-US" sz="2000" dirty="0"/>
          </a:p>
        </p:txBody>
      </p:sp>
      <p:sp>
        <p:nvSpPr>
          <p:cNvPr id="23" name="Text 21"/>
          <p:cNvSpPr/>
          <p:nvPr/>
        </p:nvSpPr>
        <p:spPr>
          <a:xfrm>
            <a:off x="8506301" y="5477113"/>
            <a:ext cx="5366147" cy="6929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Compute cosine similarity between image embeddings to measure outfit similarity.</a:t>
            </a:r>
            <a:endParaRPr lang="en-US" sz="1700" dirty="0"/>
          </a:p>
        </p:txBody>
      </p:sp>
      <p:sp>
        <p:nvSpPr>
          <p:cNvPr id="24" name="Shape 22"/>
          <p:cNvSpPr/>
          <p:nvPr/>
        </p:nvSpPr>
        <p:spPr>
          <a:xfrm>
            <a:off x="6344126" y="6258758"/>
            <a:ext cx="757952" cy="30480"/>
          </a:xfrm>
          <a:prstGeom prst="roundRect">
            <a:avLst>
              <a:gd name="adj" fmla="val 1065861"/>
            </a:avLst>
          </a:prstGeom>
          <a:solidFill>
            <a:srgbClr val="59ABA9"/>
          </a:solidFill>
          <a:ln/>
        </p:spPr>
      </p:sp>
      <p:sp>
        <p:nvSpPr>
          <p:cNvPr id="25" name="Shape 23"/>
          <p:cNvSpPr/>
          <p:nvPr/>
        </p:nvSpPr>
        <p:spPr>
          <a:xfrm>
            <a:off x="7071598" y="6030397"/>
            <a:ext cx="487204" cy="487204"/>
          </a:xfrm>
          <a:prstGeom prst="roundRect">
            <a:avLst>
              <a:gd name="adj" fmla="val 66681"/>
            </a:avLst>
          </a:prstGeom>
          <a:solidFill>
            <a:srgbClr val="00002E"/>
          </a:solidFill>
          <a:ln w="22860">
            <a:solidFill>
              <a:srgbClr val="59ABA9"/>
            </a:solidFill>
            <a:prstDash val="solid"/>
          </a:ln>
        </p:spPr>
      </p:sp>
      <p:sp>
        <p:nvSpPr>
          <p:cNvPr id="26" name="Text 24"/>
          <p:cNvSpPr/>
          <p:nvPr/>
        </p:nvSpPr>
        <p:spPr>
          <a:xfrm>
            <a:off x="7223403" y="6121122"/>
            <a:ext cx="183475" cy="3057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5</a:t>
            </a:r>
            <a:endParaRPr lang="en-US" sz="2400" dirty="0"/>
          </a:p>
        </p:txBody>
      </p:sp>
      <p:sp>
        <p:nvSpPr>
          <p:cNvPr id="27" name="Text 25"/>
          <p:cNvSpPr/>
          <p:nvPr/>
        </p:nvSpPr>
        <p:spPr>
          <a:xfrm>
            <a:off x="1862018" y="6003369"/>
            <a:ext cx="4262080" cy="318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5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Step 5: Recommendation Generation</a:t>
            </a:r>
            <a:endParaRPr lang="en-US" sz="2000" dirty="0"/>
          </a:p>
        </p:txBody>
      </p:sp>
      <p:sp>
        <p:nvSpPr>
          <p:cNvPr id="28" name="Text 26"/>
          <p:cNvSpPr/>
          <p:nvPr/>
        </p:nvSpPr>
        <p:spPr>
          <a:xfrm>
            <a:off x="757952" y="6451759"/>
            <a:ext cx="5366147" cy="6929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70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Rank potential outfit combinations based on similarity and present top recommendations.</a:t>
            </a:r>
            <a:endParaRPr lang="en-US" sz="17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80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837724" y="1866424"/>
            <a:ext cx="11654195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Recommendation Systems</a:t>
            </a:r>
            <a:endParaRPr lang="en-US" sz="4400" dirty="0"/>
          </a:p>
        </p:txBody>
      </p:sp>
      <p:sp>
        <p:nvSpPr>
          <p:cNvPr id="5" name="Shape 2"/>
          <p:cNvSpPr/>
          <p:nvPr/>
        </p:nvSpPr>
        <p:spPr>
          <a:xfrm>
            <a:off x="837724" y="3198614"/>
            <a:ext cx="538520" cy="538520"/>
          </a:xfrm>
          <a:prstGeom prst="roundRect">
            <a:avLst>
              <a:gd name="adj" fmla="val 66677"/>
            </a:avLst>
          </a:prstGeom>
          <a:solidFill>
            <a:srgbClr val="00002E"/>
          </a:solidFill>
          <a:ln w="22860">
            <a:solidFill>
              <a:srgbClr val="F2B42D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1005602" y="3298865"/>
            <a:ext cx="202763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1</a:t>
            </a:r>
            <a:endParaRPr lang="en-US" sz="2650" dirty="0"/>
          </a:p>
        </p:txBody>
      </p:sp>
      <p:sp>
        <p:nvSpPr>
          <p:cNvPr id="7" name="Text 4"/>
          <p:cNvSpPr/>
          <p:nvPr/>
        </p:nvSpPr>
        <p:spPr>
          <a:xfrm>
            <a:off x="1615559" y="3198614"/>
            <a:ext cx="2856309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Collaborative Filtering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1615559" y="3694152"/>
            <a:ext cx="557998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Recommends items based on user-item interactions.</a:t>
            </a:r>
            <a:endParaRPr lang="en-US" sz="1850" dirty="0"/>
          </a:p>
        </p:txBody>
      </p:sp>
      <p:sp>
        <p:nvSpPr>
          <p:cNvPr id="9" name="Text 6"/>
          <p:cNvSpPr/>
          <p:nvPr/>
        </p:nvSpPr>
        <p:spPr>
          <a:xfrm>
            <a:off x="1615559" y="4220766"/>
            <a:ext cx="557998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Personalized Styling</a:t>
            </a: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: Recommends outfits based on user preferences and similar users' choices.</a:t>
            </a:r>
            <a:endParaRPr lang="en-US" sz="1850" dirty="0"/>
          </a:p>
        </p:txBody>
      </p:sp>
      <p:sp>
        <p:nvSpPr>
          <p:cNvPr id="10" name="Text 7"/>
          <p:cNvSpPr/>
          <p:nvPr/>
        </p:nvSpPr>
        <p:spPr>
          <a:xfrm>
            <a:off x="1615559" y="5070515"/>
            <a:ext cx="557998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Trend Identification</a:t>
            </a: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: Discovers popular fashion patterns among like-minded users.</a:t>
            </a:r>
            <a:endParaRPr lang="en-US" sz="1850" dirty="0"/>
          </a:p>
        </p:txBody>
      </p:sp>
      <p:sp>
        <p:nvSpPr>
          <p:cNvPr id="11" name="Text 8"/>
          <p:cNvSpPr/>
          <p:nvPr/>
        </p:nvSpPr>
        <p:spPr>
          <a:xfrm>
            <a:off x="1615559" y="5980152"/>
            <a:ext cx="557998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endParaRPr lang="en-US" sz="1850" dirty="0"/>
          </a:p>
        </p:txBody>
      </p:sp>
      <p:sp>
        <p:nvSpPr>
          <p:cNvPr id="12" name="Shape 9"/>
          <p:cNvSpPr/>
          <p:nvPr/>
        </p:nvSpPr>
        <p:spPr>
          <a:xfrm>
            <a:off x="7434858" y="3198614"/>
            <a:ext cx="538520" cy="538520"/>
          </a:xfrm>
          <a:prstGeom prst="roundRect">
            <a:avLst>
              <a:gd name="adj" fmla="val 66677"/>
            </a:avLst>
          </a:prstGeom>
          <a:solidFill>
            <a:srgbClr val="00002E"/>
          </a:solidFill>
          <a:ln w="22860">
            <a:solidFill>
              <a:srgbClr val="D7425E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7602736" y="3298865"/>
            <a:ext cx="202763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2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8212693" y="3198614"/>
            <a:ext cx="3078956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Content-Based Filtering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8212693" y="3694152"/>
            <a:ext cx="557998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Predicts user preferences based on item features.</a:t>
            </a:r>
            <a:endParaRPr lang="en-US" sz="1850" dirty="0"/>
          </a:p>
        </p:txBody>
      </p:sp>
      <p:sp>
        <p:nvSpPr>
          <p:cNvPr id="16" name="Text 13"/>
          <p:cNvSpPr/>
          <p:nvPr/>
        </p:nvSpPr>
        <p:spPr>
          <a:xfrm>
            <a:off x="8212693" y="4220766"/>
            <a:ext cx="557998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Personalized Recommendations</a:t>
            </a: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: Suggests outfits based on the user's past choices and preferences.</a:t>
            </a:r>
            <a:endParaRPr lang="en-US" sz="1850" dirty="0"/>
          </a:p>
        </p:txBody>
      </p:sp>
      <p:sp>
        <p:nvSpPr>
          <p:cNvPr id="17" name="Text 14"/>
          <p:cNvSpPr/>
          <p:nvPr/>
        </p:nvSpPr>
        <p:spPr>
          <a:xfrm>
            <a:off x="8212693" y="5070515"/>
            <a:ext cx="557998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Feature Matching</a:t>
            </a: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: Compares product attributes like color, style, and category to user preferences.</a:t>
            </a:r>
            <a:endParaRPr lang="en-US" sz="18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975360"/>
            <a:ext cx="12954952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Personalized Recommendations</a:t>
            </a:r>
            <a:endParaRPr lang="en-US" sz="44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5191" y="2862143"/>
            <a:ext cx="1282422" cy="83058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986570" y="3126700"/>
            <a:ext cx="179546" cy="478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750"/>
              </a:lnSpc>
              <a:buNone/>
            </a:pPr>
            <a:r>
              <a:rPr lang="en-US" sz="23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1</a:t>
            </a:r>
            <a:endParaRPr lang="en-US" sz="2350" dirty="0"/>
          </a:p>
        </p:txBody>
      </p:sp>
      <p:sp>
        <p:nvSpPr>
          <p:cNvPr id="5" name="Text 2"/>
          <p:cNvSpPr/>
          <p:nvPr/>
        </p:nvSpPr>
        <p:spPr>
          <a:xfrm>
            <a:off x="4956929" y="3101459"/>
            <a:ext cx="2181939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User Preferences</a:t>
            </a:r>
            <a:endParaRPr lang="en-US" sz="2200" dirty="0"/>
          </a:p>
        </p:txBody>
      </p:sp>
      <p:sp>
        <p:nvSpPr>
          <p:cNvPr id="6" name="Shape 3"/>
          <p:cNvSpPr/>
          <p:nvPr/>
        </p:nvSpPr>
        <p:spPr>
          <a:xfrm>
            <a:off x="4777383" y="3707368"/>
            <a:ext cx="8955524" cy="15240"/>
          </a:xfrm>
          <a:prstGeom prst="roundRect">
            <a:avLst>
              <a:gd name="adj" fmla="val 2356110"/>
            </a:avLst>
          </a:prstGeom>
          <a:solidFill>
            <a:srgbClr val="F2B42D"/>
          </a:solidFill>
          <a:ln/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3921" y="3752493"/>
            <a:ext cx="2564963" cy="83058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3986570" y="3928467"/>
            <a:ext cx="179546" cy="478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750"/>
              </a:lnSpc>
              <a:buNone/>
            </a:pPr>
            <a:r>
              <a:rPr lang="en-US" sz="23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2</a:t>
            </a:r>
            <a:endParaRPr lang="en-US" sz="2350" dirty="0"/>
          </a:p>
        </p:txBody>
      </p:sp>
      <p:sp>
        <p:nvSpPr>
          <p:cNvPr id="9" name="Text 5"/>
          <p:cNvSpPr/>
          <p:nvPr/>
        </p:nvSpPr>
        <p:spPr>
          <a:xfrm>
            <a:off x="5598200" y="3991808"/>
            <a:ext cx="2144554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Past Interactions</a:t>
            </a:r>
            <a:endParaRPr lang="en-US" sz="2200" dirty="0"/>
          </a:p>
        </p:txBody>
      </p:sp>
      <p:sp>
        <p:nvSpPr>
          <p:cNvPr id="10" name="Shape 6"/>
          <p:cNvSpPr/>
          <p:nvPr/>
        </p:nvSpPr>
        <p:spPr>
          <a:xfrm>
            <a:off x="5418653" y="4597718"/>
            <a:ext cx="8314253" cy="15240"/>
          </a:xfrm>
          <a:prstGeom prst="roundRect">
            <a:avLst>
              <a:gd name="adj" fmla="val 2356110"/>
            </a:avLst>
          </a:prstGeom>
          <a:solidFill>
            <a:srgbClr val="D7425E"/>
          </a:solidFill>
          <a:ln/>
        </p:spPr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52650" y="4642842"/>
            <a:ext cx="3847505" cy="830580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3986570" y="4818817"/>
            <a:ext cx="179546" cy="478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750"/>
              </a:lnSpc>
              <a:buNone/>
            </a:pPr>
            <a:r>
              <a:rPr lang="en-US" sz="23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3</a:t>
            </a:r>
            <a:endParaRPr lang="en-US" sz="2350" dirty="0"/>
          </a:p>
        </p:txBody>
      </p:sp>
      <p:sp>
        <p:nvSpPr>
          <p:cNvPr id="13" name="Text 8"/>
          <p:cNvSpPr/>
          <p:nvPr/>
        </p:nvSpPr>
        <p:spPr>
          <a:xfrm>
            <a:off x="6239470" y="4882158"/>
            <a:ext cx="189035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User Similarity</a:t>
            </a:r>
            <a:endParaRPr lang="en-US" sz="2200" dirty="0"/>
          </a:p>
        </p:txBody>
      </p:sp>
      <p:sp>
        <p:nvSpPr>
          <p:cNvPr id="14" name="Shape 9"/>
          <p:cNvSpPr/>
          <p:nvPr/>
        </p:nvSpPr>
        <p:spPr>
          <a:xfrm>
            <a:off x="6059924" y="5488067"/>
            <a:ext cx="7672983" cy="15240"/>
          </a:xfrm>
          <a:prstGeom prst="roundRect">
            <a:avLst>
              <a:gd name="adj" fmla="val 2356110"/>
            </a:avLst>
          </a:prstGeom>
          <a:solidFill>
            <a:srgbClr val="DD785E"/>
          </a:solidFill>
          <a:ln/>
        </p:spPr>
      </p:sp>
      <p:pic>
        <p:nvPicPr>
          <p:cNvPr id="1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11379" y="5533192"/>
            <a:ext cx="5130046" cy="830580"/>
          </a:xfrm>
          <a:prstGeom prst="rect">
            <a:avLst/>
          </a:prstGeom>
        </p:spPr>
      </p:pic>
      <p:sp>
        <p:nvSpPr>
          <p:cNvPr id="16" name="Text 10"/>
          <p:cNvSpPr/>
          <p:nvPr/>
        </p:nvSpPr>
        <p:spPr>
          <a:xfrm>
            <a:off x="3986570" y="5709166"/>
            <a:ext cx="179546" cy="478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750"/>
              </a:lnSpc>
              <a:buNone/>
            </a:pPr>
            <a:r>
              <a:rPr lang="en-US" sz="23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4</a:t>
            </a:r>
            <a:endParaRPr lang="en-US" sz="2350" dirty="0"/>
          </a:p>
        </p:txBody>
      </p:sp>
      <p:sp>
        <p:nvSpPr>
          <p:cNvPr id="17" name="Text 11"/>
          <p:cNvSpPr/>
          <p:nvPr/>
        </p:nvSpPr>
        <p:spPr>
          <a:xfrm>
            <a:off x="6880741" y="5772507"/>
            <a:ext cx="3733086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Recommendation Generation</a:t>
            </a:r>
            <a:endParaRPr lang="en-US" sz="2200" dirty="0"/>
          </a:p>
        </p:txBody>
      </p:sp>
      <p:sp>
        <p:nvSpPr>
          <p:cNvPr id="18" name="Shape 12"/>
          <p:cNvSpPr/>
          <p:nvPr/>
        </p:nvSpPr>
        <p:spPr>
          <a:xfrm>
            <a:off x="6701195" y="6378416"/>
            <a:ext cx="7031712" cy="15240"/>
          </a:xfrm>
          <a:prstGeom prst="roundRect">
            <a:avLst>
              <a:gd name="adj" fmla="val 2356110"/>
            </a:avLst>
          </a:prstGeom>
          <a:solidFill>
            <a:srgbClr val="48A8E2"/>
          </a:solidFill>
          <a:ln/>
        </p:spPr>
      </p:sp>
      <p:pic>
        <p:nvPicPr>
          <p:cNvPr id="19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0109" y="6423541"/>
            <a:ext cx="6412587" cy="830580"/>
          </a:xfrm>
          <a:prstGeom prst="rect">
            <a:avLst/>
          </a:prstGeom>
        </p:spPr>
      </p:pic>
      <p:sp>
        <p:nvSpPr>
          <p:cNvPr id="20" name="Text 13"/>
          <p:cNvSpPr/>
          <p:nvPr/>
        </p:nvSpPr>
        <p:spPr>
          <a:xfrm>
            <a:off x="3986570" y="6599515"/>
            <a:ext cx="179546" cy="478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750"/>
              </a:lnSpc>
              <a:buNone/>
            </a:pPr>
            <a:r>
              <a:rPr lang="en-US" sz="23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5</a:t>
            </a:r>
            <a:endParaRPr lang="en-US" sz="2350" dirty="0"/>
          </a:p>
        </p:txBody>
      </p:sp>
      <p:sp>
        <p:nvSpPr>
          <p:cNvPr id="21" name="Text 14"/>
          <p:cNvSpPr/>
          <p:nvPr/>
        </p:nvSpPr>
        <p:spPr>
          <a:xfrm>
            <a:off x="7522012" y="6662857"/>
            <a:ext cx="3396734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Enhanced User Experience</a:t>
            </a:r>
            <a:endParaRPr lang="en-US" sz="22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022991"/>
            <a:ext cx="12954952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Computing Cosine Similarity on Image Embeddings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837724" y="4178975"/>
            <a:ext cx="418862" cy="418862"/>
          </a:xfrm>
          <a:prstGeom prst="roundRect">
            <a:avLst>
              <a:gd name="adj" fmla="val 85725"/>
            </a:avLst>
          </a:prstGeom>
          <a:solidFill>
            <a:srgbClr val="00002E"/>
          </a:solidFill>
          <a:ln w="22860">
            <a:solidFill>
              <a:srgbClr val="F2B42D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495901" y="417897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Image Embeddings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495901" y="4674513"/>
            <a:ext cx="3500557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Representations of visual features of an outfit, generated by the pre-trained model.</a:t>
            </a:r>
            <a:endParaRPr lang="en-US" sz="1850" dirty="0"/>
          </a:p>
        </p:txBody>
      </p:sp>
      <p:sp>
        <p:nvSpPr>
          <p:cNvPr id="6" name="Shape 4"/>
          <p:cNvSpPr/>
          <p:nvPr/>
        </p:nvSpPr>
        <p:spPr>
          <a:xfrm>
            <a:off x="5235773" y="4178975"/>
            <a:ext cx="418862" cy="418862"/>
          </a:xfrm>
          <a:prstGeom prst="roundRect">
            <a:avLst>
              <a:gd name="adj" fmla="val 85725"/>
            </a:avLst>
          </a:prstGeom>
          <a:solidFill>
            <a:srgbClr val="00002E"/>
          </a:solidFill>
          <a:ln w="22860">
            <a:solidFill>
              <a:srgbClr val="D7425E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5893951" y="417897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Cosine Similarity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5893951" y="4674513"/>
            <a:ext cx="3500557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Measures the angle between two image embeddings, indicating how similar the outfits are.</a:t>
            </a:r>
            <a:endParaRPr lang="en-US" sz="1850" dirty="0"/>
          </a:p>
        </p:txBody>
      </p:sp>
      <p:sp>
        <p:nvSpPr>
          <p:cNvPr id="9" name="Shape 7"/>
          <p:cNvSpPr/>
          <p:nvPr/>
        </p:nvSpPr>
        <p:spPr>
          <a:xfrm>
            <a:off x="9633823" y="4178975"/>
            <a:ext cx="418862" cy="418862"/>
          </a:xfrm>
          <a:prstGeom prst="roundRect">
            <a:avLst>
              <a:gd name="adj" fmla="val 85725"/>
            </a:avLst>
          </a:prstGeom>
          <a:solidFill>
            <a:srgbClr val="00002E"/>
          </a:solidFill>
          <a:ln w="22860">
            <a:solidFill>
              <a:srgbClr val="DD785E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10292001" y="417897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Recommendation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10292001" y="4674513"/>
            <a:ext cx="3500557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Generate outfit recommendations based on cosine similarity scores, presenting similar outfits to the user's preferences.</a:t>
            </a:r>
            <a:endParaRPr lang="en-US" sz="18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43204" y="972503"/>
            <a:ext cx="4887873" cy="6284476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37724" y="942618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Methodology: Pre-trained Models Used</a:t>
            </a:r>
            <a:endParaRPr lang="en-US" sz="4400" dirty="0"/>
          </a:p>
        </p:txBody>
      </p:sp>
      <p:sp>
        <p:nvSpPr>
          <p:cNvPr id="5" name="Shape 1"/>
          <p:cNvSpPr/>
          <p:nvPr/>
        </p:nvSpPr>
        <p:spPr>
          <a:xfrm>
            <a:off x="837724" y="2709624"/>
            <a:ext cx="3614618" cy="2551986"/>
          </a:xfrm>
          <a:prstGeom prst="roundRect">
            <a:avLst>
              <a:gd name="adj" fmla="val 14070"/>
            </a:avLst>
          </a:prstGeom>
          <a:solidFill>
            <a:srgbClr val="00002E"/>
          </a:solidFill>
          <a:ln w="22860">
            <a:solidFill>
              <a:srgbClr val="F2B42D"/>
            </a:solidFill>
            <a:prstDash val="solid"/>
          </a:ln>
        </p:spPr>
      </p:sp>
      <p:sp>
        <p:nvSpPr>
          <p:cNvPr id="6" name="Text 2"/>
          <p:cNvSpPr/>
          <p:nvPr/>
        </p:nvSpPr>
        <p:spPr>
          <a:xfrm>
            <a:off x="1099899" y="297180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VGG16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1099899" y="3467338"/>
            <a:ext cx="3090267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 deep convolutional neural network known for its powerful image classification abilities.</a:t>
            </a:r>
            <a:endParaRPr lang="en-US" sz="1850" dirty="0"/>
          </a:p>
        </p:txBody>
      </p:sp>
      <p:sp>
        <p:nvSpPr>
          <p:cNvPr id="8" name="Shape 4"/>
          <p:cNvSpPr/>
          <p:nvPr/>
        </p:nvSpPr>
        <p:spPr>
          <a:xfrm>
            <a:off x="4691658" y="2709624"/>
            <a:ext cx="3614618" cy="2551986"/>
          </a:xfrm>
          <a:prstGeom prst="roundRect">
            <a:avLst>
              <a:gd name="adj" fmla="val 14070"/>
            </a:avLst>
          </a:prstGeom>
          <a:solidFill>
            <a:srgbClr val="00002E"/>
          </a:solidFill>
          <a:ln w="22860">
            <a:solidFill>
              <a:srgbClr val="D7425E"/>
            </a:solidFill>
            <a:prstDash val="solid"/>
          </a:ln>
        </p:spPr>
      </p:sp>
      <p:sp>
        <p:nvSpPr>
          <p:cNvPr id="9" name="Text 5"/>
          <p:cNvSpPr/>
          <p:nvPr/>
        </p:nvSpPr>
        <p:spPr>
          <a:xfrm>
            <a:off x="4953833" y="297180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MobileNet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4953833" y="3467338"/>
            <a:ext cx="3090267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 lightweight model optimized for mobile devices, offering fast and efficient image processing.</a:t>
            </a:r>
            <a:endParaRPr lang="en-US" sz="1850" dirty="0"/>
          </a:p>
        </p:txBody>
      </p:sp>
      <p:sp>
        <p:nvSpPr>
          <p:cNvPr id="11" name="Shape 7"/>
          <p:cNvSpPr/>
          <p:nvPr/>
        </p:nvSpPr>
        <p:spPr>
          <a:xfrm>
            <a:off x="837724" y="5500926"/>
            <a:ext cx="7468553" cy="1785938"/>
          </a:xfrm>
          <a:prstGeom prst="roundRect">
            <a:avLst>
              <a:gd name="adj" fmla="val 20105"/>
            </a:avLst>
          </a:prstGeom>
          <a:solidFill>
            <a:srgbClr val="00002E"/>
          </a:solidFill>
          <a:ln w="22860">
            <a:solidFill>
              <a:srgbClr val="DD785E"/>
            </a:solidFill>
            <a:prstDash val="solid"/>
          </a:ln>
        </p:spPr>
      </p:sp>
      <p:sp>
        <p:nvSpPr>
          <p:cNvPr id="12" name="Text 8"/>
          <p:cNvSpPr/>
          <p:nvPr/>
        </p:nvSpPr>
        <p:spPr>
          <a:xfrm>
            <a:off x="1099899" y="576310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ResNet</a:t>
            </a:r>
            <a:endParaRPr lang="en-US" sz="2200" dirty="0"/>
          </a:p>
        </p:txBody>
      </p:sp>
      <p:sp>
        <p:nvSpPr>
          <p:cNvPr id="13" name="Text 9"/>
          <p:cNvSpPr/>
          <p:nvPr/>
        </p:nvSpPr>
        <p:spPr>
          <a:xfrm>
            <a:off x="1099899" y="6258639"/>
            <a:ext cx="6944201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 powerful model using residual connections to improve training performance and handle deeper networks.</a:t>
            </a:r>
            <a:endParaRPr lang="en-US" sz="18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1643" y="598765"/>
            <a:ext cx="11721584" cy="6400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000"/>
              </a:lnSpc>
              <a:buNone/>
            </a:pPr>
            <a:r>
              <a:rPr lang="en-US" sz="40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Feature Extraction: Generating Image Embeddings</a:t>
            </a:r>
            <a:endParaRPr lang="en-US" sz="4000" dirty="0"/>
          </a:p>
        </p:txBody>
      </p:sp>
      <p:sp>
        <p:nvSpPr>
          <p:cNvPr id="3" name="Shape 1"/>
          <p:cNvSpPr/>
          <p:nvPr/>
        </p:nvSpPr>
        <p:spPr>
          <a:xfrm>
            <a:off x="761643" y="1674019"/>
            <a:ext cx="1638300" cy="1233607"/>
          </a:xfrm>
          <a:prstGeom prst="roundRect">
            <a:avLst>
              <a:gd name="adj" fmla="val 26461"/>
            </a:avLst>
          </a:prstGeom>
          <a:solidFill>
            <a:srgbClr val="00002E"/>
          </a:solidFill>
          <a:ln w="22860">
            <a:solidFill>
              <a:srgbClr val="F2B42D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002030" y="2073116"/>
            <a:ext cx="163235" cy="4352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40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1</a:t>
            </a:r>
            <a:endParaRPr lang="en-US" sz="2100" dirty="0"/>
          </a:p>
        </p:txBody>
      </p:sp>
      <p:sp>
        <p:nvSpPr>
          <p:cNvPr id="5" name="Text 3"/>
          <p:cNvSpPr/>
          <p:nvPr/>
        </p:nvSpPr>
        <p:spPr>
          <a:xfrm>
            <a:off x="2617470" y="1891546"/>
            <a:ext cx="2560201" cy="3199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Image Input</a:t>
            </a:r>
            <a:endParaRPr lang="en-US" sz="2000" dirty="0"/>
          </a:p>
        </p:txBody>
      </p:sp>
      <p:sp>
        <p:nvSpPr>
          <p:cNvPr id="6" name="Text 4"/>
          <p:cNvSpPr/>
          <p:nvPr/>
        </p:nvSpPr>
        <p:spPr>
          <a:xfrm>
            <a:off x="2617470" y="2341959"/>
            <a:ext cx="4965978" cy="3481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Pass a clothing image through the pre-trained model.</a:t>
            </a:r>
            <a:endParaRPr lang="en-US" sz="1700" dirty="0"/>
          </a:p>
        </p:txBody>
      </p:sp>
      <p:sp>
        <p:nvSpPr>
          <p:cNvPr id="7" name="Shape 5"/>
          <p:cNvSpPr/>
          <p:nvPr/>
        </p:nvSpPr>
        <p:spPr>
          <a:xfrm>
            <a:off x="2508647" y="2892385"/>
            <a:ext cx="11251406" cy="15240"/>
          </a:xfrm>
          <a:prstGeom prst="roundRect">
            <a:avLst>
              <a:gd name="adj" fmla="val 2141922"/>
            </a:avLst>
          </a:prstGeom>
          <a:solidFill>
            <a:srgbClr val="F2B42D"/>
          </a:solidFill>
          <a:ln/>
        </p:spPr>
      </p:sp>
      <p:sp>
        <p:nvSpPr>
          <p:cNvPr id="8" name="Shape 6"/>
          <p:cNvSpPr/>
          <p:nvPr/>
        </p:nvSpPr>
        <p:spPr>
          <a:xfrm>
            <a:off x="761643" y="3016329"/>
            <a:ext cx="3276719" cy="1233607"/>
          </a:xfrm>
          <a:prstGeom prst="roundRect">
            <a:avLst>
              <a:gd name="adj" fmla="val 26461"/>
            </a:avLst>
          </a:prstGeom>
          <a:solidFill>
            <a:srgbClr val="00002E"/>
          </a:solidFill>
          <a:ln w="22860">
            <a:solidFill>
              <a:srgbClr val="D7425E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1002030" y="3415427"/>
            <a:ext cx="163235" cy="4352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40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2</a:t>
            </a:r>
            <a:endParaRPr lang="en-US" sz="2100" dirty="0"/>
          </a:p>
        </p:txBody>
      </p:sp>
      <p:sp>
        <p:nvSpPr>
          <p:cNvPr id="10" name="Text 8"/>
          <p:cNvSpPr/>
          <p:nvPr/>
        </p:nvSpPr>
        <p:spPr>
          <a:xfrm>
            <a:off x="4255889" y="3233857"/>
            <a:ext cx="2560201" cy="3199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Convolutional Layers</a:t>
            </a:r>
            <a:endParaRPr lang="en-US" sz="2000" dirty="0"/>
          </a:p>
        </p:txBody>
      </p:sp>
      <p:sp>
        <p:nvSpPr>
          <p:cNvPr id="11" name="Text 9"/>
          <p:cNvSpPr/>
          <p:nvPr/>
        </p:nvSpPr>
        <p:spPr>
          <a:xfrm>
            <a:off x="4255889" y="3684270"/>
            <a:ext cx="4485918" cy="3481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Extract features like edges, textures, and shapes.</a:t>
            </a:r>
            <a:endParaRPr lang="en-US" sz="1700" dirty="0"/>
          </a:p>
        </p:txBody>
      </p:sp>
      <p:sp>
        <p:nvSpPr>
          <p:cNvPr id="12" name="Shape 10"/>
          <p:cNvSpPr/>
          <p:nvPr/>
        </p:nvSpPr>
        <p:spPr>
          <a:xfrm>
            <a:off x="4147066" y="4234696"/>
            <a:ext cx="9612987" cy="15240"/>
          </a:xfrm>
          <a:prstGeom prst="roundRect">
            <a:avLst>
              <a:gd name="adj" fmla="val 2141922"/>
            </a:avLst>
          </a:prstGeom>
          <a:solidFill>
            <a:srgbClr val="D7425E"/>
          </a:solidFill>
          <a:ln/>
        </p:spPr>
      </p:sp>
      <p:sp>
        <p:nvSpPr>
          <p:cNvPr id="13" name="Shape 11"/>
          <p:cNvSpPr/>
          <p:nvPr/>
        </p:nvSpPr>
        <p:spPr>
          <a:xfrm>
            <a:off x="761643" y="4358640"/>
            <a:ext cx="4915138" cy="1581745"/>
          </a:xfrm>
          <a:prstGeom prst="roundRect">
            <a:avLst>
              <a:gd name="adj" fmla="val 20637"/>
            </a:avLst>
          </a:prstGeom>
          <a:solidFill>
            <a:srgbClr val="00002E"/>
          </a:solidFill>
          <a:ln w="22860">
            <a:solidFill>
              <a:srgbClr val="DD785E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1002030" y="4931807"/>
            <a:ext cx="163235" cy="4352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40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3</a:t>
            </a:r>
            <a:endParaRPr lang="en-US" sz="2100" dirty="0"/>
          </a:p>
        </p:txBody>
      </p:sp>
      <p:sp>
        <p:nvSpPr>
          <p:cNvPr id="15" name="Text 13"/>
          <p:cNvSpPr/>
          <p:nvPr/>
        </p:nvSpPr>
        <p:spPr>
          <a:xfrm>
            <a:off x="5894308" y="4576167"/>
            <a:ext cx="2560201" cy="3199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Pooling Layers</a:t>
            </a:r>
            <a:endParaRPr lang="en-US" sz="2000" dirty="0"/>
          </a:p>
        </p:txBody>
      </p:sp>
      <p:sp>
        <p:nvSpPr>
          <p:cNvPr id="16" name="Text 14"/>
          <p:cNvSpPr/>
          <p:nvPr/>
        </p:nvSpPr>
        <p:spPr>
          <a:xfrm>
            <a:off x="5894308" y="5026581"/>
            <a:ext cx="7756922" cy="6962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Reduce the spatial dimensions of the feature maps, retaining important information.</a:t>
            </a:r>
            <a:endParaRPr lang="en-US" sz="1700" dirty="0"/>
          </a:p>
        </p:txBody>
      </p:sp>
      <p:sp>
        <p:nvSpPr>
          <p:cNvPr id="17" name="Shape 15"/>
          <p:cNvSpPr/>
          <p:nvPr/>
        </p:nvSpPr>
        <p:spPr>
          <a:xfrm>
            <a:off x="5785485" y="5925145"/>
            <a:ext cx="7974568" cy="15240"/>
          </a:xfrm>
          <a:prstGeom prst="roundRect">
            <a:avLst>
              <a:gd name="adj" fmla="val 2141922"/>
            </a:avLst>
          </a:prstGeom>
          <a:solidFill>
            <a:srgbClr val="DD785E"/>
          </a:solidFill>
          <a:ln/>
        </p:spPr>
      </p:sp>
      <p:sp>
        <p:nvSpPr>
          <p:cNvPr id="18" name="Shape 16"/>
          <p:cNvSpPr/>
          <p:nvPr/>
        </p:nvSpPr>
        <p:spPr>
          <a:xfrm>
            <a:off x="761643" y="6049089"/>
            <a:ext cx="6553557" cy="1581745"/>
          </a:xfrm>
          <a:prstGeom prst="roundRect">
            <a:avLst>
              <a:gd name="adj" fmla="val 20637"/>
            </a:avLst>
          </a:prstGeom>
          <a:solidFill>
            <a:srgbClr val="00002E"/>
          </a:solidFill>
          <a:ln w="22860">
            <a:solidFill>
              <a:srgbClr val="48A8E2"/>
            </a:solidFill>
            <a:prstDash val="solid"/>
          </a:ln>
        </p:spPr>
      </p:sp>
      <p:sp>
        <p:nvSpPr>
          <p:cNvPr id="19" name="Text 17"/>
          <p:cNvSpPr/>
          <p:nvPr/>
        </p:nvSpPr>
        <p:spPr>
          <a:xfrm>
            <a:off x="1002030" y="6622256"/>
            <a:ext cx="163235" cy="4352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40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4</a:t>
            </a:r>
            <a:endParaRPr lang="en-US" sz="2100" dirty="0"/>
          </a:p>
        </p:txBody>
      </p:sp>
      <p:sp>
        <p:nvSpPr>
          <p:cNvPr id="20" name="Text 18"/>
          <p:cNvSpPr/>
          <p:nvPr/>
        </p:nvSpPr>
        <p:spPr>
          <a:xfrm>
            <a:off x="7532727" y="6266617"/>
            <a:ext cx="2710696" cy="3199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Fully Connected Layers</a:t>
            </a:r>
            <a:endParaRPr lang="en-US" sz="2000" dirty="0"/>
          </a:p>
        </p:txBody>
      </p:sp>
      <p:sp>
        <p:nvSpPr>
          <p:cNvPr id="21" name="Text 19"/>
          <p:cNvSpPr/>
          <p:nvPr/>
        </p:nvSpPr>
        <p:spPr>
          <a:xfrm>
            <a:off x="7532727" y="6717030"/>
            <a:ext cx="6118503" cy="6962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Combine extracted features into a final representation, the image embedding.</a:t>
            </a:r>
            <a:endParaRPr lang="en-US" sz="17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</TotalTime>
  <Words>636</Words>
  <Application>Microsoft Office PowerPoint</Application>
  <PresentationFormat>Custom</PresentationFormat>
  <Paragraphs>120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Nunito Semi Bold</vt:lpstr>
      <vt:lpstr>PT Sans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ADMIN</cp:lastModifiedBy>
  <cp:revision>2</cp:revision>
  <dcterms:created xsi:type="dcterms:W3CDTF">2024-12-25T14:23:41Z</dcterms:created>
  <dcterms:modified xsi:type="dcterms:W3CDTF">2024-12-25T14:45:58Z</dcterms:modified>
</cp:coreProperties>
</file>